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24" r:id="rId5"/>
    <p:sldId id="302" r:id="rId6"/>
    <p:sldId id="332" r:id="rId7"/>
    <p:sldId id="315" r:id="rId8"/>
    <p:sldId id="327" r:id="rId9"/>
    <p:sldId id="329" r:id="rId10"/>
    <p:sldId id="328" r:id="rId11"/>
    <p:sldId id="330" r:id="rId12"/>
    <p:sldId id="349" r:id="rId13"/>
    <p:sldId id="325" r:id="rId14"/>
    <p:sldId id="310" r:id="rId15"/>
    <p:sldId id="334" r:id="rId16"/>
    <p:sldId id="339" r:id="rId17"/>
    <p:sldId id="340" r:id="rId18"/>
    <p:sldId id="335" r:id="rId19"/>
    <p:sldId id="341" r:id="rId20"/>
    <p:sldId id="338" r:id="rId21"/>
    <p:sldId id="336" r:id="rId22"/>
    <p:sldId id="337" r:id="rId23"/>
    <p:sldId id="343" r:id="rId24"/>
    <p:sldId id="342" r:id="rId25"/>
    <p:sldId id="344" r:id="rId26"/>
    <p:sldId id="346" r:id="rId27"/>
    <p:sldId id="345" r:id="rId28"/>
    <p:sldId id="347" r:id="rId29"/>
    <p:sldId id="313" r:id="rId30"/>
    <p:sldId id="34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vatore Salpietro" initials="SS" lastIdx="1" clrIdx="0">
    <p:extLst>
      <p:ext uri="{19B8F6BF-5375-455C-9EA6-DF929625EA0E}">
        <p15:presenceInfo xmlns:p15="http://schemas.microsoft.com/office/powerpoint/2012/main" userId="e1d78599367394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FC5"/>
    <a:srgbClr val="85FF99"/>
    <a:srgbClr val="E7BEFA"/>
    <a:srgbClr val="FF9999"/>
    <a:srgbClr val="50D0D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76" autoAdjust="0"/>
    <p:restoredTop sz="96807" autoAdjust="0"/>
  </p:normalViewPr>
  <p:slideViewPr>
    <p:cSldViewPr snapToGrid="0">
      <p:cViewPr varScale="1">
        <p:scale>
          <a:sx n="94" d="100"/>
          <a:sy n="94" d="100"/>
        </p:scale>
        <p:origin x="78" y="34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3/21/2021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3/21/2021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en.wikipedia.org/wiki/Chest_radiograp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hyperlink" Target="https://www.wikidoc.org/index.php/The_chest_x-ray_in_cardiovascular_diseas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ata.mendeley.com/datasets/rscbjbr9sj/3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okeh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740" b="7740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9090" y="903484"/>
            <a:ext cx="6091503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69" y="2919660"/>
            <a:ext cx="3924935" cy="1695637"/>
          </a:xfrm>
        </p:spPr>
        <p:txBody>
          <a:bodyPr/>
          <a:lstStyle/>
          <a:p>
            <a:r>
              <a:rPr lang="en-US" dirty="0"/>
              <a:t>Pneumonia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74871" y="1899514"/>
            <a:ext cx="3924934" cy="852290"/>
          </a:xfrm>
        </p:spPr>
        <p:txBody>
          <a:bodyPr/>
          <a:lstStyle/>
          <a:p>
            <a:r>
              <a:rPr lang="en-US" dirty="0"/>
              <a:t>IBM Advanced Data Science Capstone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2605" y="4459105"/>
            <a:ext cx="3222836" cy="1168530"/>
          </a:xfrm>
        </p:spPr>
        <p:txBody>
          <a:bodyPr/>
          <a:lstStyle/>
          <a:p>
            <a:r>
              <a:rPr lang="en-US" dirty="0"/>
              <a:t>March 15, 2021</a:t>
            </a:r>
          </a:p>
          <a:p>
            <a:r>
              <a:rPr lang="en-US" dirty="0"/>
              <a:t>Salvatore Salpietro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2301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1540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2676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1417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lluminated technology network on a dark background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Part 2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 Science Presentation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/>
          <a:lstStyle/>
          <a:p>
            <a:r>
              <a:rPr lang="en-US" sz="4000" dirty="0"/>
              <a:t>Architectural Choices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2179" y="2722046"/>
            <a:ext cx="2602035" cy="1245335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8D83BA6-A39F-4D1E-AE92-B52E54EFD857}"/>
              </a:ext>
            </a:extLst>
          </p:cNvPr>
          <p:cNvSpPr txBox="1">
            <a:spLocks/>
          </p:cNvSpPr>
          <p:nvPr/>
        </p:nvSpPr>
        <p:spPr>
          <a:xfrm>
            <a:off x="752511" y="1517967"/>
            <a:ext cx="5067300" cy="99852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Development Environment</a:t>
            </a:r>
          </a:p>
          <a:p>
            <a:pPr marL="0" indent="0">
              <a:buNone/>
            </a:pPr>
            <a:r>
              <a:rPr lang="en-US" dirty="0"/>
              <a:t>IBM Watson Studio,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7AC7D5D-8D99-4972-A9E0-DBF650116D77}"/>
              </a:ext>
            </a:extLst>
          </p:cNvPr>
          <p:cNvSpPr txBox="1">
            <a:spLocks/>
          </p:cNvSpPr>
          <p:nvPr/>
        </p:nvSpPr>
        <p:spPr>
          <a:xfrm>
            <a:off x="752511" y="3973795"/>
            <a:ext cx="3092729" cy="799136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CA" b="1" dirty="0"/>
              <a:t>Model Training / Evaluation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CA" dirty="0"/>
              <a:t>TensorFlow, scikit-learn</a:t>
            </a:r>
            <a:br>
              <a:rPr lang="en-CA" dirty="0"/>
            </a:br>
            <a:r>
              <a:rPr lang="en-CA" dirty="0"/>
              <a:t> 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7DCD5A-8B7A-403A-9601-3EC6F2859164}"/>
              </a:ext>
            </a:extLst>
          </p:cNvPr>
          <p:cNvSpPr txBox="1">
            <a:spLocks/>
          </p:cNvSpPr>
          <p:nvPr/>
        </p:nvSpPr>
        <p:spPr>
          <a:xfrm>
            <a:off x="752511" y="2544910"/>
            <a:ext cx="5067300" cy="124533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Preparation Exploration</a:t>
            </a:r>
          </a:p>
          <a:p>
            <a:pPr marL="0" indent="0">
              <a:buNone/>
            </a:pPr>
            <a:r>
              <a:rPr lang="en-US" dirty="0"/>
              <a:t>IBM Object Storage</a:t>
            </a:r>
          </a:p>
          <a:p>
            <a:pPr marL="0" indent="0">
              <a:buNone/>
            </a:pPr>
            <a:r>
              <a:rPr lang="en-US" dirty="0"/>
              <a:t>Pandas, scikit-image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FAC8945-D501-45BE-AAB8-67BA80AE1712}"/>
              </a:ext>
            </a:extLst>
          </p:cNvPr>
          <p:cNvSpPr txBox="1">
            <a:spLocks/>
          </p:cNvSpPr>
          <p:nvPr/>
        </p:nvSpPr>
        <p:spPr>
          <a:xfrm>
            <a:off x="752511" y="5012263"/>
            <a:ext cx="3865335" cy="124533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Product</a:t>
            </a:r>
          </a:p>
          <a:p>
            <a:pPr marL="0" indent="0">
              <a:buNone/>
            </a:pPr>
            <a:r>
              <a:rPr lang="en-US" dirty="0"/>
              <a:t>Flask Rest API, Docker</a:t>
            </a:r>
          </a:p>
          <a:p>
            <a:pPr marL="0" indent="0">
              <a:buNone/>
            </a:pPr>
            <a:r>
              <a:rPr lang="en-US" dirty="0"/>
              <a:t>IBM Code Engine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35007-B02C-443A-A51A-D82299DD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184" y="1378636"/>
            <a:ext cx="1239029" cy="12236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03FCD-0E13-4150-A25D-57B2D417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90" y="2752251"/>
            <a:ext cx="1566863" cy="714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9333F4-8AB6-40E6-B6F4-2AEB7892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014" y="3944190"/>
            <a:ext cx="2602035" cy="75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C17AB2-838B-4BC9-9739-14451227E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651" y="3724919"/>
            <a:ext cx="1784838" cy="1133475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E9178A1-490D-4753-B60E-FEAC7A65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460" y="2799620"/>
            <a:ext cx="2382801" cy="5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5902D2-54B7-42BF-914F-2F3D0E61B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174" y="5010277"/>
            <a:ext cx="2111063" cy="12560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B0C3CF-84CA-4B34-82EB-39EDB4A4F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1574" y="5021027"/>
            <a:ext cx="1476608" cy="1245333"/>
          </a:xfrm>
          <a:prstGeom prst="rect">
            <a:avLst/>
          </a:prstGeo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98799966-FBE7-499E-B75B-493E37D4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207" y="5021027"/>
            <a:ext cx="1423289" cy="9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4FD61A-C67A-420C-97D0-F7CEEE886A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9713" y="1358085"/>
            <a:ext cx="1328848" cy="1245335"/>
          </a:xfrm>
          <a:prstGeom prst="rect">
            <a:avLst/>
          </a:prstGeom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D7E695E3-C7F5-425C-9FEF-27A477E1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932" y="2722659"/>
            <a:ext cx="1917140" cy="85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C4DF6FC-CC9D-46C7-9315-FE49C281477D}"/>
              </a:ext>
            </a:extLst>
          </p:cNvPr>
          <p:cNvSpPr txBox="1"/>
          <p:nvPr/>
        </p:nvSpPr>
        <p:spPr>
          <a:xfrm>
            <a:off x="8785306" y="5958583"/>
            <a:ext cx="14232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accent3">
                    <a:lumMod val="75000"/>
                  </a:schemeClr>
                </a:solidFill>
              </a:rPr>
              <a:t>IBM Code Engine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433D0A-7B36-42D6-A92A-DBB37272D8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Data Quality Assessment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1636210"/>
            <a:ext cx="8272585" cy="1683043"/>
          </a:xfrm>
        </p:spPr>
        <p:txBody>
          <a:bodyPr/>
          <a:lstStyle/>
          <a:p>
            <a:r>
              <a:rPr lang="en-US" dirty="0"/>
              <a:t>File Types (.</a:t>
            </a:r>
            <a:r>
              <a:rPr lang="en-US" b="1" dirty="0"/>
              <a:t>jpeg</a:t>
            </a:r>
            <a:r>
              <a:rPr lang="en-US" dirty="0"/>
              <a:t>)</a:t>
            </a:r>
          </a:p>
          <a:p>
            <a:r>
              <a:rPr lang="en-US" dirty="0"/>
              <a:t>Quantity</a:t>
            </a:r>
          </a:p>
          <a:p>
            <a:pPr lvl="1"/>
            <a:r>
              <a:rPr lang="en-US" dirty="0"/>
              <a:t>Total # of images - </a:t>
            </a:r>
            <a:r>
              <a:rPr lang="en-CA" b="0" i="0" dirty="0">
                <a:solidFill>
                  <a:srgbClr val="000000"/>
                </a:solidFill>
                <a:effectLst/>
                <a:latin typeface="Helvetica Neue"/>
              </a:rPr>
              <a:t>7197</a:t>
            </a:r>
            <a:endParaRPr lang="en-US" dirty="0"/>
          </a:p>
          <a:p>
            <a:pPr lvl="1"/>
            <a:r>
              <a:rPr lang="en-US" dirty="0"/>
              <a:t>Distribution between training and testing</a:t>
            </a:r>
          </a:p>
          <a:p>
            <a:pPr marL="266700" lvl="1" indent="0">
              <a:buNone/>
            </a:pPr>
            <a:r>
              <a:rPr lang="en-US" dirty="0"/>
              <a:t>	</a:t>
            </a:r>
            <a:r>
              <a:rPr lang="en-US" b="1" dirty="0"/>
              <a:t>Train</a:t>
            </a:r>
            <a:r>
              <a:rPr lang="en-US" dirty="0"/>
              <a:t> / </a:t>
            </a:r>
            <a:r>
              <a:rPr lang="en-US" b="1" dirty="0"/>
              <a:t>Test</a:t>
            </a:r>
            <a:r>
              <a:rPr lang="en-US" dirty="0"/>
              <a:t> split is about  </a:t>
            </a:r>
            <a:r>
              <a:rPr lang="en-US" b="1" dirty="0"/>
              <a:t>89.34</a:t>
            </a:r>
            <a:r>
              <a:rPr lang="en-US" dirty="0"/>
              <a:t>  /  </a:t>
            </a:r>
            <a:r>
              <a:rPr lang="en-US" b="1" dirty="0"/>
              <a:t>10.65</a:t>
            </a:r>
          </a:p>
          <a:p>
            <a:pPr marL="266700" lvl="1" indent="0">
              <a:buNone/>
            </a:pPr>
            <a:endParaRPr lang="en-US" b="1" dirty="0"/>
          </a:p>
          <a:p>
            <a:pPr lvl="1"/>
            <a:r>
              <a:rPr lang="en-US" dirty="0"/>
              <a:t>Distribution between different classes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AAE2CD-50D1-4416-BFA8-0AF80D2AA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r="8539" b="10872"/>
          <a:stretch/>
        </p:blipFill>
        <p:spPr>
          <a:xfrm>
            <a:off x="4516882" y="3376211"/>
            <a:ext cx="2685583" cy="2683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F54F0-DB3C-40A9-A63F-947BAB2C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6162158"/>
            <a:ext cx="1790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Data Quality Assessment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1636210"/>
            <a:ext cx="8272585" cy="1951052"/>
          </a:xfrm>
        </p:spPr>
        <p:txBody>
          <a:bodyPr/>
          <a:lstStyle/>
          <a:p>
            <a:r>
              <a:rPr lang="en-US" dirty="0"/>
              <a:t>Shape and color space of images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AA233-EE1F-4EE0-B62A-F21674B8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3" y="2164898"/>
            <a:ext cx="4882602" cy="3401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7BBC88-F1B7-480E-A0D9-C7001F2E7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501" y="1816662"/>
            <a:ext cx="3708547" cy="1951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0388B-CAB6-467A-B67B-5C9EC8C01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01" y="3868197"/>
            <a:ext cx="3708547" cy="246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511CC-B220-488C-9301-5C4708FF1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Data Quality Assessment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45858"/>
            <a:ext cx="2915626" cy="1951052"/>
          </a:xfrm>
        </p:spPr>
        <p:txBody>
          <a:bodyPr/>
          <a:lstStyle/>
          <a:p>
            <a:r>
              <a:rPr lang="en-US" dirty="0"/>
              <a:t>Histograms</a:t>
            </a:r>
          </a:p>
          <a:p>
            <a:pPr lvl="1"/>
            <a:r>
              <a:rPr lang="en-US" dirty="0"/>
              <a:t>Normal images are shifted toward black intensity (0.0)</a:t>
            </a:r>
          </a:p>
          <a:p>
            <a:pPr lvl="1"/>
            <a:r>
              <a:rPr lang="en-US" dirty="0"/>
              <a:t>Pneumonia images are shifted toward white intensity  (1.0)</a:t>
            </a:r>
          </a:p>
          <a:p>
            <a:pPr lvl="1"/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2E0AD-91E5-4C75-A2F5-35959F54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026" y="1845858"/>
            <a:ext cx="6306649" cy="4067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BECB7-2B58-47A4-84CE-7A0655C15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4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Data Preprocessing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08703"/>
            <a:ext cx="6413640" cy="38001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Discard outliers (126 images) of poor aspect ratio </a:t>
            </a:r>
          </a:p>
          <a:p>
            <a:pPr>
              <a:lnSpc>
                <a:spcPct val="150000"/>
              </a:lnSpc>
            </a:pPr>
            <a:r>
              <a:rPr lang="en-US" dirty="0"/>
              <a:t>Redistribute data closer to 85 / 15 split</a:t>
            </a:r>
          </a:p>
          <a:p>
            <a:pPr>
              <a:lnSpc>
                <a:spcPct val="150000"/>
              </a:lnSpc>
            </a:pPr>
            <a:r>
              <a:rPr lang="en-US" dirty="0"/>
              <a:t>Add validation set</a:t>
            </a:r>
          </a:p>
          <a:p>
            <a:pPr>
              <a:lnSpc>
                <a:spcPct val="150000"/>
              </a:lnSpc>
            </a:pPr>
            <a:r>
              <a:rPr lang="en-US" dirty="0"/>
              <a:t>Convert all images to grayscale </a:t>
            </a:r>
          </a:p>
          <a:p>
            <a:pPr>
              <a:lnSpc>
                <a:spcPct val="150000"/>
              </a:lnSpc>
            </a:pPr>
            <a:r>
              <a:rPr lang="en-US" dirty="0"/>
              <a:t>Normalize (convert pixel values to between 0 and 1)</a:t>
            </a:r>
          </a:p>
          <a:p>
            <a:pPr>
              <a:lnSpc>
                <a:spcPct val="150000"/>
              </a:lnSpc>
            </a:pPr>
            <a:r>
              <a:rPr lang="en-US" dirty="0"/>
              <a:t>Resize all images to height 128 and width 128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090D2-7936-49E3-90F1-DEDF7A53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Image augmentation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808703"/>
            <a:ext cx="6413640" cy="3800107"/>
          </a:xfrm>
        </p:spPr>
        <p:txBody>
          <a:bodyPr/>
          <a:lstStyle/>
          <a:p>
            <a:r>
              <a:rPr lang="en-US" dirty="0"/>
              <a:t>Image augmentation to increase data size and variation</a:t>
            </a:r>
          </a:p>
          <a:p>
            <a:pPr lvl="1"/>
            <a:r>
              <a:rPr lang="en-US" dirty="0"/>
              <a:t>Flip, zoom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2D61-554D-41B8-A7ED-BFD4EFAB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31" y="2181596"/>
            <a:ext cx="2178647" cy="2112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C93AD-B13F-4823-B5D3-EF51D6832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707" y="3166386"/>
            <a:ext cx="2178647" cy="2123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EBC5C7-2382-4E90-8EF4-DD46D76C7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731" y="4380104"/>
            <a:ext cx="2197966" cy="212387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B4A50B-5A74-4C29-B309-B41B2F8E8AA2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4038354" y="3237727"/>
            <a:ext cx="2672377" cy="990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BE60E8-8DA1-4D1B-A754-D351AD106A6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038354" y="4228325"/>
            <a:ext cx="2672377" cy="1213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CB1FF8-D124-4439-81DC-5040DE87CB0B}"/>
              </a:ext>
            </a:extLst>
          </p:cNvPr>
          <p:cNvSpPr txBox="1"/>
          <p:nvPr/>
        </p:nvSpPr>
        <p:spPr>
          <a:xfrm>
            <a:off x="5018611" y="3536280"/>
            <a:ext cx="7118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Zoom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FFC5C-0FA8-4392-995F-57B0F3A6D15C}"/>
              </a:ext>
            </a:extLst>
          </p:cNvPr>
          <p:cNvSpPr txBox="1"/>
          <p:nvPr/>
        </p:nvSpPr>
        <p:spPr>
          <a:xfrm>
            <a:off x="5061717" y="4657362"/>
            <a:ext cx="51328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Flip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8EE45-3D02-4C4D-B32E-B88234FBD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Feature Engineering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683570"/>
            <a:ext cx="7297896" cy="2692297"/>
          </a:xfrm>
        </p:spPr>
        <p:txBody>
          <a:bodyPr/>
          <a:lstStyle/>
          <a:p>
            <a:r>
              <a:rPr lang="en-US" sz="2800" dirty="0"/>
              <a:t>Machine Learning Models</a:t>
            </a:r>
          </a:p>
          <a:p>
            <a:pPr lvl="1"/>
            <a:r>
              <a:rPr lang="en-US" sz="2800" dirty="0"/>
              <a:t>Principal Component Analysis (PCA)</a:t>
            </a:r>
          </a:p>
          <a:p>
            <a:pPr marL="266700" lvl="1" indent="0">
              <a:buNone/>
            </a:pPr>
            <a:endParaRPr lang="en-US" sz="2800" dirty="0"/>
          </a:p>
          <a:p>
            <a:r>
              <a:rPr lang="en-US" sz="2800" dirty="0"/>
              <a:t>Deep Learning Models</a:t>
            </a:r>
          </a:p>
          <a:p>
            <a:pPr lvl="1"/>
            <a:r>
              <a:rPr lang="en-US" sz="2800" dirty="0"/>
              <a:t>Convolution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9FA2C-AE27-476F-AD03-4B73FAA3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046687" cy="830997"/>
          </a:xfrm>
        </p:spPr>
        <p:txBody>
          <a:bodyPr/>
          <a:lstStyle/>
          <a:p>
            <a:r>
              <a:rPr lang="en-US" sz="4000" dirty="0"/>
              <a:t>Model Performance Indicators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6073" y="2384273"/>
            <a:ext cx="2241420" cy="2935288"/>
          </a:xfrm>
        </p:spPr>
        <p:txBody>
          <a:bodyPr/>
          <a:lstStyle/>
          <a:p>
            <a:r>
              <a:rPr lang="en-US" sz="2800" dirty="0"/>
              <a:t>AUC</a:t>
            </a:r>
          </a:p>
          <a:p>
            <a:r>
              <a:rPr lang="en-US" sz="2800" dirty="0"/>
              <a:t>Precision</a:t>
            </a:r>
          </a:p>
          <a:p>
            <a:r>
              <a:rPr lang="en-US" sz="2800" dirty="0"/>
              <a:t>Recall</a:t>
            </a:r>
          </a:p>
          <a:p>
            <a:r>
              <a:rPr lang="en-US" sz="2800" dirty="0"/>
              <a:t>F1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54C20-0E19-463F-ACD0-DF2D2068A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Model Selection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8" y="1781579"/>
            <a:ext cx="9398001" cy="3433515"/>
          </a:xfrm>
        </p:spPr>
        <p:txBody>
          <a:bodyPr/>
          <a:lstStyle/>
          <a:p>
            <a:r>
              <a:rPr lang="en-US" sz="2400" dirty="0"/>
              <a:t>7 models in total</a:t>
            </a:r>
          </a:p>
          <a:p>
            <a:r>
              <a:rPr lang="en-US" sz="2400" dirty="0"/>
              <a:t>Evaluated 4 different machine learning algorithms</a:t>
            </a:r>
          </a:p>
          <a:p>
            <a:pPr lvl="1"/>
            <a:r>
              <a:rPr lang="en-US" sz="2400" dirty="0"/>
              <a:t>Naïve Bayes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/>
              <a:t>Decision Tree</a:t>
            </a:r>
          </a:p>
          <a:p>
            <a:pPr lvl="1"/>
            <a:r>
              <a:rPr lang="en-US" sz="2400" dirty="0"/>
              <a:t>Support Vector Machine (SVM)</a:t>
            </a:r>
          </a:p>
          <a:p>
            <a:r>
              <a:rPr lang="en-US" sz="2400" dirty="0"/>
              <a:t>Evaluated deep learning algorithm </a:t>
            </a:r>
          </a:p>
          <a:p>
            <a:pPr lvl="1"/>
            <a:r>
              <a:rPr lang="en-US" sz="2400" dirty="0"/>
              <a:t>3 different convolutional neural network architectures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F9475-4F92-4E66-B2E5-74170BEBF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81" b="2181"/>
          <a:stretch/>
        </p:blipFill>
        <p:spPr>
          <a:xfrm>
            <a:off x="7256462" y="316929"/>
            <a:ext cx="4275138" cy="3860675"/>
          </a:xfrm>
          <a:noFill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Part 1 – Stakeholder presentation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Use case</a:t>
            </a:r>
          </a:p>
          <a:p>
            <a:pPr lvl="1"/>
            <a:r>
              <a:rPr lang="en-US" dirty="0"/>
              <a:t>Data set</a:t>
            </a:r>
          </a:p>
          <a:p>
            <a:pPr lvl="1"/>
            <a:r>
              <a:rPr lang="en-US" dirty="0"/>
              <a:t>Solution</a:t>
            </a:r>
          </a:p>
          <a:p>
            <a:r>
              <a:rPr lang="en-US" b="1" dirty="0"/>
              <a:t>Part 2 – Data science presentation</a:t>
            </a:r>
          </a:p>
          <a:p>
            <a:pPr lvl="1"/>
            <a:r>
              <a:rPr lang="en-US" dirty="0"/>
              <a:t>Architectural choices</a:t>
            </a:r>
          </a:p>
          <a:p>
            <a:pPr lvl="1"/>
            <a:r>
              <a:rPr lang="en-US" dirty="0"/>
              <a:t>Data set description and preparation</a:t>
            </a:r>
          </a:p>
          <a:p>
            <a:pPr lvl="1"/>
            <a:r>
              <a:rPr lang="en-US" dirty="0"/>
              <a:t>Model selection, architecture, and performance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139D3-A810-49EF-857F-50B7D52FD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6121642"/>
            <a:ext cx="1790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Model Selection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22FC23-3B13-4E5A-9AEF-B703F665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66" y="1759487"/>
            <a:ext cx="5389462" cy="42933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16C62-E589-4071-B88A-4CBF322CE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787" y="1899799"/>
            <a:ext cx="3439327" cy="97403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Model selection results for the 4 machine learning algorithms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Support Vector Machine algorithm performed the best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F7E60-C894-451F-8D81-107477272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7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Model Selection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1560513"/>
            <a:ext cx="5067300" cy="2935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Support Vector Machine </a:t>
            </a:r>
          </a:p>
          <a:p>
            <a:r>
              <a:rPr lang="en-US" dirty="0"/>
              <a:t>Hyperparameter tuning (</a:t>
            </a:r>
            <a:r>
              <a:rPr lang="en-US" dirty="0" err="1"/>
              <a:t>GridSearchCV</a:t>
            </a:r>
            <a:r>
              <a:rPr lang="en-US" dirty="0"/>
              <a:t>) before training final model</a:t>
            </a:r>
          </a:p>
          <a:p>
            <a:pPr lvl="1"/>
            <a:r>
              <a:rPr lang="en-US" dirty="0"/>
              <a:t>C = 10</a:t>
            </a:r>
          </a:p>
          <a:p>
            <a:pPr lvl="1"/>
            <a:r>
              <a:rPr lang="en-US" dirty="0"/>
              <a:t>Kernel = rbf</a:t>
            </a:r>
          </a:p>
          <a:p>
            <a:r>
              <a:rPr lang="en-US" dirty="0"/>
              <a:t>Final model results on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69A5-86FE-413D-B09B-2C8285E5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3568"/>
            <a:ext cx="3714750" cy="369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A36BA-8AC1-4133-A27D-4AB515364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4" y="4003676"/>
            <a:ext cx="5191125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A6873-7C1A-49EF-B51D-41BE0795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077857" cy="830997"/>
          </a:xfrm>
        </p:spPr>
        <p:txBody>
          <a:bodyPr/>
          <a:lstStyle/>
          <a:p>
            <a:r>
              <a:rPr lang="en-US" sz="4000" dirty="0"/>
              <a:t>Model Selection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1560513"/>
            <a:ext cx="5067300" cy="1686540"/>
          </a:xfrm>
        </p:spPr>
        <p:txBody>
          <a:bodyPr/>
          <a:lstStyle/>
          <a:p>
            <a:r>
              <a:rPr lang="en-US" dirty="0"/>
              <a:t>Results for the 3 CNN architectures</a:t>
            </a:r>
          </a:p>
          <a:p>
            <a:r>
              <a:rPr lang="en-US" dirty="0"/>
              <a:t>Decided to choose CNN 2</a:t>
            </a:r>
          </a:p>
          <a:p>
            <a:pPr lvl="1"/>
            <a:r>
              <a:rPr lang="en-US" dirty="0"/>
              <a:t>CNN-2 does a slightly better job of classifying both classes particularly the positive class as shown by the higher AUC value </a:t>
            </a:r>
          </a:p>
          <a:p>
            <a:pPr lvl="1"/>
            <a:r>
              <a:rPr lang="en-US" dirty="0"/>
              <a:t>final model for CNN-2 did better on the test set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FE9AC6F-32EB-40C6-AAD4-88812573A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740649"/>
              </p:ext>
            </p:extLst>
          </p:nvPr>
        </p:nvGraphicFramePr>
        <p:xfrm>
          <a:off x="1663699" y="3482955"/>
          <a:ext cx="8128000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43176">
                  <a:extLst>
                    <a:ext uri="{9D8B030D-6E8A-4147-A177-3AD203B41FA5}">
                      <a16:colId xmlns:a16="http://schemas.microsoft.com/office/drawing/2014/main" val="1776626119"/>
                    </a:ext>
                  </a:extLst>
                </a:gridCol>
                <a:gridCol w="1408024">
                  <a:extLst>
                    <a:ext uri="{9D8B030D-6E8A-4147-A177-3AD203B41FA5}">
                      <a16:colId xmlns:a16="http://schemas.microsoft.com/office/drawing/2014/main" val="19719946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343942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443786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27768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51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CNN 0 (small)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B050"/>
                          </a:solidFill>
                        </a:rPr>
                        <a:t>0.9913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B050"/>
                          </a:solidFill>
                        </a:rPr>
                        <a:t>0.9933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68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CNN 1 (medium)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6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CNN 2 (large)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B050"/>
                          </a:solidFill>
                        </a:rPr>
                        <a:t>0.9994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B050"/>
                          </a:solidFill>
                        </a:rPr>
                        <a:t>0.9956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0.9931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9240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76C031E-CF7B-48A4-AAE0-5852CF16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705043" cy="830997"/>
          </a:xfrm>
        </p:spPr>
        <p:txBody>
          <a:bodyPr/>
          <a:lstStyle/>
          <a:p>
            <a:r>
              <a:rPr lang="en-US" sz="4000" dirty="0"/>
              <a:t>Selected Model Performance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ACF0D-6CFF-4F7D-925D-8310A9DA8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" r="1641" b="2258"/>
          <a:stretch/>
        </p:blipFill>
        <p:spPr>
          <a:xfrm>
            <a:off x="6743355" y="2153134"/>
            <a:ext cx="3346307" cy="3318745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305B5FE-44DE-4F8A-BBCF-00666BB77FD0}"/>
              </a:ext>
            </a:extLst>
          </p:cNvPr>
          <p:cNvSpPr txBox="1">
            <a:spLocks/>
          </p:cNvSpPr>
          <p:nvPr/>
        </p:nvSpPr>
        <p:spPr>
          <a:xfrm>
            <a:off x="660399" y="1810852"/>
            <a:ext cx="2213743" cy="334897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Best deep neural network model (CNN 2) performance on the test set compared with the best machine learning model (SVM)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D60D7-0D38-4641-B9CA-2EDB3844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484" y="2159435"/>
            <a:ext cx="3267286" cy="3250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1F48B-69C5-43F1-82A8-CF5D4C3D6DFE}"/>
              </a:ext>
            </a:extLst>
          </p:cNvPr>
          <p:cNvSpPr txBox="1"/>
          <p:nvPr/>
        </p:nvSpPr>
        <p:spPr>
          <a:xfrm>
            <a:off x="4504440" y="1790103"/>
            <a:ext cx="61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SVM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C82792-F821-446A-A3D6-6CE496A84670}"/>
              </a:ext>
            </a:extLst>
          </p:cNvPr>
          <p:cNvSpPr txBox="1"/>
          <p:nvPr/>
        </p:nvSpPr>
        <p:spPr>
          <a:xfrm>
            <a:off x="8220803" y="17994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CNN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A740D-1727-46C0-A45A-BFF4AA88CBD9}"/>
              </a:ext>
            </a:extLst>
          </p:cNvPr>
          <p:cNvSpPr txBox="1"/>
          <p:nvPr/>
        </p:nvSpPr>
        <p:spPr>
          <a:xfrm>
            <a:off x="3057484" y="5550638"/>
            <a:ext cx="3267286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CA" b="1" dirty="0"/>
              <a:t>F1</a:t>
            </a:r>
            <a:r>
              <a:rPr lang="en-CA" dirty="0"/>
              <a:t>    0.83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b="1" dirty="0"/>
              <a:t>Precision</a:t>
            </a:r>
            <a:r>
              <a:rPr lang="en-CA" dirty="0"/>
              <a:t> 	0.87</a:t>
            </a:r>
          </a:p>
          <a:p>
            <a:r>
              <a:rPr lang="en-CA" b="1" dirty="0"/>
              <a:t>Recall</a:t>
            </a:r>
            <a:r>
              <a:rPr lang="en-CA" dirty="0"/>
              <a:t>	0.85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FC5B6-5E41-48A4-ADEF-CDCBC29FCA2E}"/>
              </a:ext>
            </a:extLst>
          </p:cNvPr>
          <p:cNvSpPr txBox="1"/>
          <p:nvPr/>
        </p:nvSpPr>
        <p:spPr>
          <a:xfrm>
            <a:off x="6798435" y="5544363"/>
            <a:ext cx="360648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CA" b="1" dirty="0"/>
              <a:t>F1</a:t>
            </a:r>
            <a:r>
              <a:rPr lang="en-CA" dirty="0"/>
              <a:t>    0.87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b="1" dirty="0"/>
              <a:t>Precision</a:t>
            </a:r>
            <a:r>
              <a:rPr lang="en-CA" dirty="0"/>
              <a:t> 	0.90</a:t>
            </a:r>
          </a:p>
          <a:p>
            <a:r>
              <a:rPr lang="en-CA" b="1" dirty="0"/>
              <a:t>Recall</a:t>
            </a:r>
            <a:r>
              <a:rPr lang="en-CA" dirty="0"/>
              <a:t>	0.88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422736-FB60-4304-A0B0-623091A0BBA0}"/>
              </a:ext>
            </a:extLst>
          </p:cNvPr>
          <p:cNvSpPr/>
          <p:nvPr/>
        </p:nvSpPr>
        <p:spPr>
          <a:xfrm>
            <a:off x="10273003" y="3109507"/>
            <a:ext cx="1550570" cy="1123263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CNN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Winner, best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567BE3-E530-43B2-AC0F-58ECC2872849}"/>
              </a:ext>
            </a:extLst>
          </p:cNvPr>
          <p:cNvSpPr/>
          <p:nvPr/>
        </p:nvSpPr>
        <p:spPr>
          <a:xfrm>
            <a:off x="6727371" y="1708694"/>
            <a:ext cx="3545633" cy="4664111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E21EB-3A22-42E7-B3BD-17EE42F96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0" y="805213"/>
            <a:ext cx="6710369" cy="647991"/>
          </a:xfrm>
        </p:spPr>
        <p:txBody>
          <a:bodyPr/>
          <a:lstStyle/>
          <a:p>
            <a:r>
              <a:rPr lang="en-US" sz="4000" dirty="0"/>
              <a:t>Model Architecture – CNN 2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37B9C-E835-4CED-ABC5-F9263FB7407E}"/>
              </a:ext>
            </a:extLst>
          </p:cNvPr>
          <p:cNvSpPr txBox="1"/>
          <p:nvPr/>
        </p:nvSpPr>
        <p:spPr>
          <a:xfrm>
            <a:off x="1470863" y="5495194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conv</a:t>
            </a:r>
            <a:r>
              <a:rPr lang="en-CA" sz="1400" dirty="0"/>
              <a:t> 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128x128x32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0A45C-4911-4893-A603-97E5CAA0AE0D}"/>
              </a:ext>
            </a:extLst>
          </p:cNvPr>
          <p:cNvSpPr txBox="1"/>
          <p:nvPr/>
        </p:nvSpPr>
        <p:spPr>
          <a:xfrm>
            <a:off x="357642" y="5495194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input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128x128x1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7DF35-9405-44CB-BD03-373702B41602}"/>
              </a:ext>
            </a:extLst>
          </p:cNvPr>
          <p:cNvSpPr txBox="1"/>
          <p:nvPr/>
        </p:nvSpPr>
        <p:spPr>
          <a:xfrm>
            <a:off x="2621723" y="1486480"/>
            <a:ext cx="118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max pool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64x64x32</a:t>
            </a:r>
            <a:r>
              <a:rPr lang="en-CA" sz="1400" dirty="0"/>
              <a:t>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98687CC-CF39-4FFA-A8F9-E36F0B46C939}"/>
              </a:ext>
            </a:extLst>
          </p:cNvPr>
          <p:cNvSpPr/>
          <p:nvPr/>
        </p:nvSpPr>
        <p:spPr>
          <a:xfrm>
            <a:off x="1937029" y="2143387"/>
            <a:ext cx="1103771" cy="3429684"/>
          </a:xfrm>
          <a:prstGeom prst="cube">
            <a:avLst>
              <a:gd name="adj" fmla="val 89187"/>
            </a:avLst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3D1A2EE-DDDE-4F2E-8207-B7BF4599CFA9}"/>
              </a:ext>
            </a:extLst>
          </p:cNvPr>
          <p:cNvSpPr/>
          <p:nvPr/>
        </p:nvSpPr>
        <p:spPr>
          <a:xfrm>
            <a:off x="780704" y="2148616"/>
            <a:ext cx="1103771" cy="3429684"/>
          </a:xfrm>
          <a:prstGeom prst="cube">
            <a:avLst>
              <a:gd name="adj" fmla="val 98486"/>
            </a:avLst>
          </a:pr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784D29E-354E-4BB6-8EE5-EC9C740CE8E0}"/>
              </a:ext>
            </a:extLst>
          </p:cNvPr>
          <p:cNvSpPr/>
          <p:nvPr/>
        </p:nvSpPr>
        <p:spPr>
          <a:xfrm>
            <a:off x="2545240" y="2793192"/>
            <a:ext cx="715549" cy="2223383"/>
          </a:xfrm>
          <a:prstGeom prst="cube">
            <a:avLst>
              <a:gd name="adj" fmla="val 83656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E07F6D9-34EF-4781-97F4-B9D69E0D25A9}"/>
              </a:ext>
            </a:extLst>
          </p:cNvPr>
          <p:cNvSpPr/>
          <p:nvPr/>
        </p:nvSpPr>
        <p:spPr>
          <a:xfrm>
            <a:off x="2731311" y="2787774"/>
            <a:ext cx="876291" cy="2223383"/>
          </a:xfrm>
          <a:prstGeom prst="cube">
            <a:avLst>
              <a:gd name="adj" fmla="val 69228"/>
            </a:avLst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21B0F-4F90-4ED0-BA64-5A8400DE13AA}"/>
              </a:ext>
            </a:extLst>
          </p:cNvPr>
          <p:cNvSpPr txBox="1"/>
          <p:nvPr/>
        </p:nvSpPr>
        <p:spPr>
          <a:xfrm>
            <a:off x="2440626" y="5495194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conv</a:t>
            </a:r>
            <a:r>
              <a:rPr lang="en-CA" sz="1400" dirty="0"/>
              <a:t> 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64x64x64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978D66F5-7026-4D63-936F-C8A6A6FBDA06}"/>
              </a:ext>
            </a:extLst>
          </p:cNvPr>
          <p:cNvSpPr/>
          <p:nvPr/>
        </p:nvSpPr>
        <p:spPr>
          <a:xfrm>
            <a:off x="3433590" y="3199287"/>
            <a:ext cx="462687" cy="1437679"/>
          </a:xfrm>
          <a:prstGeom prst="cube">
            <a:avLst>
              <a:gd name="adj" fmla="val 47357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17EF139F-6ACB-4C5E-B328-3BE505586CD5}"/>
              </a:ext>
            </a:extLst>
          </p:cNvPr>
          <p:cNvSpPr/>
          <p:nvPr/>
        </p:nvSpPr>
        <p:spPr>
          <a:xfrm>
            <a:off x="3721511" y="3199287"/>
            <a:ext cx="462687" cy="1437679"/>
          </a:xfrm>
          <a:prstGeom prst="cube">
            <a:avLst>
              <a:gd name="adj" fmla="val 47357"/>
            </a:avLst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DFA6B023-FC34-4567-959F-1A0EF7264BC5}"/>
              </a:ext>
            </a:extLst>
          </p:cNvPr>
          <p:cNvSpPr/>
          <p:nvPr/>
        </p:nvSpPr>
        <p:spPr>
          <a:xfrm>
            <a:off x="4232344" y="3447959"/>
            <a:ext cx="462687" cy="830998"/>
          </a:xfrm>
          <a:prstGeom prst="cube">
            <a:avLst>
              <a:gd name="adj" fmla="val 47357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F161186-EE21-412D-83F1-66AF46D76523}"/>
              </a:ext>
            </a:extLst>
          </p:cNvPr>
          <p:cNvSpPr/>
          <p:nvPr/>
        </p:nvSpPr>
        <p:spPr>
          <a:xfrm>
            <a:off x="4532503" y="3447959"/>
            <a:ext cx="785939" cy="830998"/>
          </a:xfrm>
          <a:prstGeom prst="cube">
            <a:avLst>
              <a:gd name="adj" fmla="val 28606"/>
            </a:avLst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7853004-1192-479E-B4CF-ACF7208277D6}"/>
              </a:ext>
            </a:extLst>
          </p:cNvPr>
          <p:cNvSpPr/>
          <p:nvPr/>
        </p:nvSpPr>
        <p:spPr>
          <a:xfrm>
            <a:off x="5382845" y="3636755"/>
            <a:ext cx="785939" cy="453406"/>
          </a:xfrm>
          <a:prstGeom prst="cube">
            <a:avLst>
              <a:gd name="adj" fmla="val 28606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118158EE-46AF-48DB-AEAD-8418E0DCA781}"/>
              </a:ext>
            </a:extLst>
          </p:cNvPr>
          <p:cNvSpPr/>
          <p:nvPr/>
        </p:nvSpPr>
        <p:spPr>
          <a:xfrm>
            <a:off x="6091971" y="3636755"/>
            <a:ext cx="1447162" cy="453406"/>
          </a:xfrm>
          <a:prstGeom prst="cube">
            <a:avLst>
              <a:gd name="adj" fmla="val 28606"/>
            </a:avLst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31540705-C938-4DC4-A708-709F266C4826}"/>
              </a:ext>
            </a:extLst>
          </p:cNvPr>
          <p:cNvSpPr/>
          <p:nvPr/>
        </p:nvSpPr>
        <p:spPr>
          <a:xfrm>
            <a:off x="7613772" y="3741575"/>
            <a:ext cx="1447162" cy="249521"/>
          </a:xfrm>
          <a:prstGeom prst="cube">
            <a:avLst>
              <a:gd name="adj" fmla="val 28606"/>
            </a:avLst>
          </a:prstGeom>
          <a:solidFill>
            <a:schemeClr val="accent4">
              <a:lumMod val="20000"/>
              <a:lumOff val="80000"/>
              <a:alpha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3AA5044-63F0-4AF2-82AC-5C79A7464994}"/>
              </a:ext>
            </a:extLst>
          </p:cNvPr>
          <p:cNvSpPr/>
          <p:nvPr/>
        </p:nvSpPr>
        <p:spPr>
          <a:xfrm>
            <a:off x="9132662" y="3792915"/>
            <a:ext cx="1447162" cy="100230"/>
          </a:xfrm>
          <a:prstGeom prst="cube">
            <a:avLst>
              <a:gd name="adj" fmla="val 28606"/>
            </a:avLst>
          </a:prstGeom>
          <a:solidFill>
            <a:srgbClr val="B9FFC5">
              <a:alpha val="74902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5074E6BD-E4A5-4583-AC5F-E850713AC5FB}"/>
              </a:ext>
            </a:extLst>
          </p:cNvPr>
          <p:cNvSpPr/>
          <p:nvPr/>
        </p:nvSpPr>
        <p:spPr>
          <a:xfrm>
            <a:off x="10651552" y="3792915"/>
            <a:ext cx="255934" cy="100230"/>
          </a:xfrm>
          <a:prstGeom prst="cube">
            <a:avLst>
              <a:gd name="adj" fmla="val 28606"/>
            </a:avLst>
          </a:prstGeom>
          <a:solidFill>
            <a:srgbClr val="FF9999">
              <a:alpha val="74902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B33B3-ADB6-4B25-B572-EF1EB4688D83}"/>
              </a:ext>
            </a:extLst>
          </p:cNvPr>
          <p:cNvSpPr txBox="1"/>
          <p:nvPr/>
        </p:nvSpPr>
        <p:spPr>
          <a:xfrm>
            <a:off x="9462767" y="2053280"/>
            <a:ext cx="79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dense</a:t>
            </a:r>
            <a:endParaRPr lang="en-CA" sz="1400" dirty="0"/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1x1x256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E63A4E-4FBB-482E-BBCD-BF212E2E0DAD}"/>
              </a:ext>
            </a:extLst>
          </p:cNvPr>
          <p:cNvSpPr txBox="1"/>
          <p:nvPr/>
        </p:nvSpPr>
        <p:spPr>
          <a:xfrm>
            <a:off x="10413126" y="2041788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dense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sigmoid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E3E80-26FB-4718-953A-2540B7D73728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3202314" y="2009700"/>
            <a:ext cx="11744" cy="7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E6AC42-8DE4-48B4-B7AC-B08174A149DC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2882413" y="5042810"/>
            <a:ext cx="1" cy="45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0F00BC-C423-49D3-8A3F-445D607A029F}"/>
              </a:ext>
            </a:extLst>
          </p:cNvPr>
          <p:cNvSpPr txBox="1"/>
          <p:nvPr/>
        </p:nvSpPr>
        <p:spPr>
          <a:xfrm>
            <a:off x="3178392" y="2053280"/>
            <a:ext cx="118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max pool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32x32x64</a:t>
            </a:r>
            <a:r>
              <a:rPr lang="en-CA" sz="1400" dirty="0"/>
              <a:t>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D4FCFD-AD89-400F-9CCC-951787CA0936}"/>
              </a:ext>
            </a:extLst>
          </p:cNvPr>
          <p:cNvCxnSpPr>
            <a:stCxn id="48" idx="2"/>
            <a:endCxn id="21" idx="0"/>
          </p:cNvCxnSpPr>
          <p:nvPr/>
        </p:nvCxnSpPr>
        <p:spPr>
          <a:xfrm>
            <a:off x="3770727" y="2576500"/>
            <a:ext cx="3764" cy="6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EF36177-F2DF-4C70-9518-3BE02163F7B6}"/>
              </a:ext>
            </a:extLst>
          </p:cNvPr>
          <p:cNvSpPr txBox="1"/>
          <p:nvPr/>
        </p:nvSpPr>
        <p:spPr>
          <a:xfrm>
            <a:off x="3398502" y="5495194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conv</a:t>
            </a:r>
            <a:r>
              <a:rPr lang="en-CA" sz="1400" dirty="0"/>
              <a:t> 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32x32x64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7AD2C4-8004-4538-87C9-EA7D932C909E}"/>
              </a:ext>
            </a:extLst>
          </p:cNvPr>
          <p:cNvCxnSpPr>
            <a:stCxn id="51" idx="0"/>
            <a:endCxn id="29" idx="3"/>
          </p:cNvCxnSpPr>
          <p:nvPr/>
        </p:nvCxnSpPr>
        <p:spPr>
          <a:xfrm flipV="1">
            <a:off x="3840290" y="4636966"/>
            <a:ext cx="3007" cy="858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7E54051-0495-49D7-BFD8-166D8A0E95B7}"/>
              </a:ext>
            </a:extLst>
          </p:cNvPr>
          <p:cNvSpPr txBox="1"/>
          <p:nvPr/>
        </p:nvSpPr>
        <p:spPr>
          <a:xfrm>
            <a:off x="3983744" y="2049822"/>
            <a:ext cx="118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max pool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16x16x64</a:t>
            </a:r>
            <a:r>
              <a:rPr lang="en-CA" sz="1400" dirty="0"/>
              <a:t>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8283FC-8E9B-4005-8B2E-00C548B451AB}"/>
              </a:ext>
            </a:extLst>
          </p:cNvPr>
          <p:cNvCxnSpPr>
            <a:stCxn id="54" idx="2"/>
            <a:endCxn id="23" idx="0"/>
          </p:cNvCxnSpPr>
          <p:nvPr/>
        </p:nvCxnSpPr>
        <p:spPr>
          <a:xfrm flipH="1">
            <a:off x="4573245" y="2573042"/>
            <a:ext cx="2834" cy="87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0E362F6-F6E9-4FC6-B828-59C3A7EB4BD0}"/>
              </a:ext>
            </a:extLst>
          </p:cNvPr>
          <p:cNvSpPr txBox="1"/>
          <p:nvPr/>
        </p:nvSpPr>
        <p:spPr>
          <a:xfrm>
            <a:off x="4330456" y="5495194"/>
            <a:ext cx="974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conv</a:t>
            </a:r>
            <a:r>
              <a:rPr lang="en-CA" sz="1400" dirty="0"/>
              <a:t> 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16x16x128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4F36EC-D675-4EFE-B6AE-7E1D2E2A4BA9}"/>
              </a:ext>
            </a:extLst>
          </p:cNvPr>
          <p:cNvCxnSpPr>
            <a:stCxn id="57" idx="0"/>
            <a:endCxn id="24" idx="3"/>
          </p:cNvCxnSpPr>
          <p:nvPr/>
        </p:nvCxnSpPr>
        <p:spPr>
          <a:xfrm flipH="1" flipV="1">
            <a:off x="4813060" y="4278957"/>
            <a:ext cx="4870" cy="121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CAD6B30-7A39-4F48-9C3B-0FD87E51E10E}"/>
              </a:ext>
            </a:extLst>
          </p:cNvPr>
          <p:cNvSpPr txBox="1"/>
          <p:nvPr/>
        </p:nvSpPr>
        <p:spPr>
          <a:xfrm>
            <a:off x="5129913" y="2046364"/>
            <a:ext cx="118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max pool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8x8x128</a:t>
            </a:r>
            <a:r>
              <a:rPr lang="en-CA" sz="1400" dirty="0"/>
              <a:t>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9269FBB-C885-45C7-B284-685433AE5AE2}"/>
              </a:ext>
            </a:extLst>
          </p:cNvPr>
          <p:cNvCxnSpPr>
            <a:stCxn id="60" idx="2"/>
          </p:cNvCxnSpPr>
          <p:nvPr/>
        </p:nvCxnSpPr>
        <p:spPr>
          <a:xfrm flipH="1">
            <a:off x="5722247" y="2569584"/>
            <a:ext cx="1" cy="106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8A31717-CF6C-4B3C-8709-8A326C565AA1}"/>
              </a:ext>
            </a:extLst>
          </p:cNvPr>
          <p:cNvSpPr txBox="1"/>
          <p:nvPr/>
        </p:nvSpPr>
        <p:spPr>
          <a:xfrm>
            <a:off x="6343736" y="5495194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conv</a:t>
            </a:r>
            <a:r>
              <a:rPr lang="en-CA" sz="1400" dirty="0"/>
              <a:t> 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8x8x256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9086A0C-335B-4D24-AC33-24EDEF48E257}"/>
              </a:ext>
            </a:extLst>
          </p:cNvPr>
          <p:cNvCxnSpPr>
            <a:stCxn id="63" idx="0"/>
            <a:endCxn id="27" idx="3"/>
          </p:cNvCxnSpPr>
          <p:nvPr/>
        </p:nvCxnSpPr>
        <p:spPr>
          <a:xfrm flipV="1">
            <a:off x="6739839" y="4090161"/>
            <a:ext cx="10862" cy="140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E6564B5-4B8B-46EA-A2A3-E9E4BCE140C0}"/>
              </a:ext>
            </a:extLst>
          </p:cNvPr>
          <p:cNvSpPr txBox="1"/>
          <p:nvPr/>
        </p:nvSpPr>
        <p:spPr>
          <a:xfrm>
            <a:off x="7782342" y="2046364"/>
            <a:ext cx="1184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3"/>
                </a:solidFill>
              </a:rPr>
              <a:t>max pool</a:t>
            </a:r>
          </a:p>
          <a:p>
            <a:pPr algn="ctr"/>
            <a:r>
              <a:rPr lang="en-CA" sz="1400" dirty="0">
                <a:solidFill>
                  <a:schemeClr val="accent3"/>
                </a:solidFill>
              </a:rPr>
              <a:t>4x4x256</a:t>
            </a:r>
            <a:endParaRPr lang="en-CA" sz="14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418CB5F-6473-4B1E-B8CD-5A5C69406906}"/>
              </a:ext>
            </a:extLst>
          </p:cNvPr>
          <p:cNvCxnSpPr>
            <a:stCxn id="66" idx="2"/>
            <a:endCxn id="28" idx="0"/>
          </p:cNvCxnSpPr>
          <p:nvPr/>
        </p:nvCxnSpPr>
        <p:spPr>
          <a:xfrm flipH="1">
            <a:off x="8373042" y="2569584"/>
            <a:ext cx="1635" cy="117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858A24-E584-40A0-9251-CE092F1F9CB4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>
            <a:off x="9858869" y="2576500"/>
            <a:ext cx="11710" cy="1216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79A496C-6F38-43AC-8C63-54E61F57E07E}"/>
              </a:ext>
            </a:extLst>
          </p:cNvPr>
          <p:cNvSpPr/>
          <p:nvPr/>
        </p:nvSpPr>
        <p:spPr>
          <a:xfrm>
            <a:off x="8272728" y="4511035"/>
            <a:ext cx="2709403" cy="14050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300" dirty="0">
                <a:solidFill>
                  <a:schemeClr val="accent3"/>
                </a:solidFill>
              </a:rPr>
              <a:t>Epochs: 50</a:t>
            </a:r>
          </a:p>
          <a:p>
            <a:r>
              <a:rPr lang="en-CA" sz="1300" dirty="0">
                <a:solidFill>
                  <a:schemeClr val="accent3"/>
                </a:solidFill>
              </a:rPr>
              <a:t>Batch Size: 64</a:t>
            </a:r>
          </a:p>
          <a:p>
            <a:r>
              <a:rPr lang="en-CA" sz="1300" dirty="0">
                <a:solidFill>
                  <a:schemeClr val="accent3"/>
                </a:solidFill>
              </a:rPr>
              <a:t>Optimizer: Adam</a:t>
            </a:r>
          </a:p>
          <a:p>
            <a:r>
              <a:rPr lang="en-CA" sz="1300" dirty="0">
                <a:solidFill>
                  <a:schemeClr val="accent3"/>
                </a:solidFill>
              </a:rPr>
              <a:t>Learning Rate: Default (0.001)</a:t>
            </a:r>
          </a:p>
          <a:p>
            <a:r>
              <a:rPr lang="en-CA" sz="1300" dirty="0">
                <a:solidFill>
                  <a:schemeClr val="accent3"/>
                </a:solidFill>
              </a:rPr>
              <a:t>Regularization: L2 = 0.007</a:t>
            </a:r>
          </a:p>
          <a:p>
            <a:r>
              <a:rPr lang="en-CA" sz="1300" dirty="0">
                <a:solidFill>
                  <a:schemeClr val="accent3"/>
                </a:solidFill>
              </a:rPr>
              <a:t>Dropout: 0.1 0.3 and 0.5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FD2336-A96F-42E6-9FFE-3E59A831138B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786786" y="2565008"/>
            <a:ext cx="7069" cy="122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43CCEA8-04D9-4474-8147-16ACA740E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46552-D95E-462C-A177-EB99BB59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1453204"/>
            <a:ext cx="9489871" cy="4900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0" y="805213"/>
            <a:ext cx="6652651" cy="647991"/>
          </a:xfrm>
        </p:spPr>
        <p:txBody>
          <a:bodyPr/>
          <a:lstStyle/>
          <a:p>
            <a:r>
              <a:rPr lang="en-US" sz="4000" dirty="0"/>
              <a:t>Model Architecture – CNN 2</a:t>
            </a:r>
          </a:p>
          <a:p>
            <a:endParaRPr lang="en-US" dirty="0"/>
          </a:p>
        </p:txBody>
      </p:sp>
      <p:pic>
        <p:nvPicPr>
          <p:cNvPr id="25" name="Picture Placeholder 4" descr="CPU with binary numbers and blueprint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666" b="2666"/>
          <a:stretch/>
        </p:blipFill>
        <p:spPr>
          <a:xfrm>
            <a:off x="9261475" y="0"/>
            <a:ext cx="2930525" cy="15605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0B1047-13EF-40DB-8612-749B63BC2396}"/>
              </a:ext>
            </a:extLst>
          </p:cNvPr>
          <p:cNvSpPr/>
          <p:nvPr/>
        </p:nvSpPr>
        <p:spPr>
          <a:xfrm>
            <a:off x="718456" y="2488479"/>
            <a:ext cx="3153748" cy="183803"/>
          </a:xfrm>
          <a:prstGeom prst="rect">
            <a:avLst/>
          </a:prstGeom>
          <a:solidFill>
            <a:srgbClr val="B9FFC5">
              <a:alpha val="16000"/>
            </a:srgbClr>
          </a:solidFill>
          <a:ln>
            <a:solidFill>
              <a:srgbClr val="85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B2562E-5578-4746-A67C-BCFA1ABFBE10}"/>
              </a:ext>
            </a:extLst>
          </p:cNvPr>
          <p:cNvSpPr/>
          <p:nvPr/>
        </p:nvSpPr>
        <p:spPr>
          <a:xfrm>
            <a:off x="718456" y="3125873"/>
            <a:ext cx="3153748" cy="184859"/>
          </a:xfrm>
          <a:prstGeom prst="rect">
            <a:avLst/>
          </a:prstGeom>
          <a:solidFill>
            <a:srgbClr val="B9FFC5">
              <a:alpha val="16000"/>
            </a:srgbClr>
          </a:solidFill>
          <a:ln>
            <a:solidFill>
              <a:srgbClr val="85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7A98D6-23DD-4A13-A011-46726F9A7AD1}"/>
              </a:ext>
            </a:extLst>
          </p:cNvPr>
          <p:cNvSpPr/>
          <p:nvPr/>
        </p:nvSpPr>
        <p:spPr>
          <a:xfrm>
            <a:off x="718456" y="3772138"/>
            <a:ext cx="3153748" cy="184859"/>
          </a:xfrm>
          <a:prstGeom prst="rect">
            <a:avLst/>
          </a:prstGeom>
          <a:solidFill>
            <a:srgbClr val="B9FFC5">
              <a:alpha val="16000"/>
            </a:srgbClr>
          </a:solidFill>
          <a:ln>
            <a:solidFill>
              <a:srgbClr val="85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7153CE-5B0C-4429-9DDC-E8BD6C3107A5}"/>
              </a:ext>
            </a:extLst>
          </p:cNvPr>
          <p:cNvSpPr/>
          <p:nvPr/>
        </p:nvSpPr>
        <p:spPr>
          <a:xfrm>
            <a:off x="718456" y="4426218"/>
            <a:ext cx="3153748" cy="184859"/>
          </a:xfrm>
          <a:prstGeom prst="rect">
            <a:avLst/>
          </a:prstGeom>
          <a:solidFill>
            <a:srgbClr val="B9FFC5">
              <a:alpha val="16000"/>
            </a:srgbClr>
          </a:solidFill>
          <a:ln>
            <a:solidFill>
              <a:srgbClr val="85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4F9EBB-DA9E-4CC5-B9BF-56F98EEEB0D8}"/>
              </a:ext>
            </a:extLst>
          </p:cNvPr>
          <p:cNvSpPr/>
          <p:nvPr/>
        </p:nvSpPr>
        <p:spPr>
          <a:xfrm>
            <a:off x="718456" y="5369517"/>
            <a:ext cx="3153748" cy="184859"/>
          </a:xfrm>
          <a:prstGeom prst="rect">
            <a:avLst/>
          </a:prstGeom>
          <a:solidFill>
            <a:srgbClr val="B9FFC5">
              <a:alpha val="16000"/>
            </a:srgbClr>
          </a:solidFill>
          <a:ln>
            <a:solidFill>
              <a:srgbClr val="85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DA6D9-4C72-49A1-B173-A6AC9D85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312894"/>
            <a:ext cx="6873688" cy="3719766"/>
          </a:xfrm>
        </p:spPr>
        <p:txBody>
          <a:bodyPr/>
          <a:lstStyle/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Successfully created a classifier that can distinguish between x-ray images of normal lung and lung with pneumonia</a:t>
            </a:r>
          </a:p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Data product exposes the classifier using a REST API </a:t>
            </a:r>
          </a:p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Support vector machine performed comparable to deep neural network</a:t>
            </a:r>
          </a:p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Obtained slightly better results by using a Convolutional Neural Network</a:t>
            </a:r>
          </a:p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Classifier does not perform too well on normal images due to small data set size </a:t>
            </a:r>
          </a:p>
          <a:p>
            <a:pPr marL="342900" indent="-3429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To get better performance on normal images, we should obtain more labelled data for the normal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3F273-3080-473B-A7D4-8BEE35DAF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484" y="2832148"/>
            <a:ext cx="4619868" cy="1130252"/>
          </a:xfrm>
        </p:spPr>
        <p:txBody>
          <a:bodyPr/>
          <a:lstStyle/>
          <a:p>
            <a:r>
              <a:rPr lang="en-US" sz="2400" dirty="0"/>
              <a:t>Thank you for watching!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59615-58F3-4CF8-A055-543CA0DA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lluminated technology network on a dark background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5605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Part 1</a:t>
            </a:r>
            <a:b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Stakeholder Presentation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556658"/>
            <a:ext cx="4847771" cy="40488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Pneumonia is an inflammatory lung disease that affects the small air sacs called alveoli.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caused by bacterial, viral or fungal infections.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Symptoms include</a:t>
            </a:r>
          </a:p>
          <a:p>
            <a:pPr marL="0" indent="0">
              <a:buNone/>
            </a:pPr>
            <a:r>
              <a:rPr lang="en-US" dirty="0"/>
              <a:t>- cough</a:t>
            </a:r>
          </a:p>
          <a:p>
            <a:pPr marL="0" indent="0">
              <a:buNone/>
            </a:pPr>
            <a:r>
              <a:rPr lang="en-US" dirty="0"/>
              <a:t>- chest pain</a:t>
            </a:r>
          </a:p>
          <a:p>
            <a:pPr marL="0" indent="0">
              <a:buNone/>
            </a:pPr>
            <a:r>
              <a:rPr lang="en-US" dirty="0"/>
              <a:t>- fever</a:t>
            </a:r>
          </a:p>
          <a:p>
            <a:pPr marL="0" indent="0">
              <a:buNone/>
            </a:pPr>
            <a:r>
              <a:rPr lang="en-US" dirty="0"/>
              <a:t>- difficulty breathing.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B8476C95-866B-4AF5-8835-07B33B8B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66" y="685655"/>
            <a:ext cx="5393635" cy="539363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0B63BD6-901E-407F-9AF4-C9D5C637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02" y="465490"/>
            <a:ext cx="5939499" cy="5939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718F0-E9FA-467B-AABE-04E887E7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121642"/>
            <a:ext cx="1790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590262"/>
            <a:ext cx="4275138" cy="46472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three main anatomical classification of pneumonia by location in the lungs, these are,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- Lobar pneumonia</a:t>
            </a:r>
          </a:p>
          <a:p>
            <a:pPr marL="0" indent="0">
              <a:buNone/>
            </a:pPr>
            <a:r>
              <a:rPr lang="en-US" dirty="0"/>
              <a:t>- involves one or more lobes, or section, of a lung</a:t>
            </a:r>
          </a:p>
          <a:p>
            <a:pPr marL="0" indent="0">
              <a:buNone/>
            </a:pPr>
            <a:r>
              <a:rPr lang="en-US" b="1" dirty="0"/>
              <a:t>B - Bronchial pneumonia</a:t>
            </a:r>
          </a:p>
          <a:p>
            <a:pPr marL="0" indent="0">
              <a:buNone/>
            </a:pPr>
            <a:r>
              <a:rPr lang="en-US" dirty="0"/>
              <a:t>- affects the lungs in patches around the tubes (bronchi or bronchioles)</a:t>
            </a:r>
          </a:p>
          <a:p>
            <a:pPr marL="0" indent="0">
              <a:buNone/>
            </a:pPr>
            <a:r>
              <a:rPr lang="en-US" b="1" dirty="0"/>
              <a:t>C - Interstitial pneumonia</a:t>
            </a:r>
          </a:p>
          <a:p>
            <a:pPr marL="0" indent="0">
              <a:buNone/>
            </a:pPr>
            <a:r>
              <a:rPr lang="en-US" dirty="0"/>
              <a:t>- involves the areas in between the alveoli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43A2DA2-4EF8-433B-8634-09ABE8AAE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024460"/>
              </p:ext>
            </p:extLst>
          </p:nvPr>
        </p:nvGraphicFramePr>
        <p:xfrm>
          <a:off x="6658438" y="4574143"/>
          <a:ext cx="2235199" cy="1830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031480" imgH="1663200" progId="PhotoshopElements.Image.18">
                  <p:embed/>
                </p:oleObj>
              </mc:Choice>
              <mc:Fallback>
                <p:oleObj name="Image" r:id="rId2" imgW="2031480" imgH="1663200" progId="PhotoshopElements.Image.18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43A2DA2-4EF8-433B-8634-09ABE8AAE7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58438" y="4574143"/>
                        <a:ext cx="2235199" cy="1830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1909262-0D44-42C7-9E19-8F4C37CB5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053580"/>
              </p:ext>
            </p:extLst>
          </p:nvPr>
        </p:nvGraphicFramePr>
        <p:xfrm>
          <a:off x="6658439" y="637776"/>
          <a:ext cx="2235200" cy="183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031480" imgH="1663200" progId="PhotoshopElements.Image.18">
                  <p:embed/>
                </p:oleObj>
              </mc:Choice>
              <mc:Fallback>
                <p:oleObj name="Image" r:id="rId4" imgW="2031480" imgH="1663200" progId="PhotoshopElements.Image.18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E1909262-0D44-42C7-9E19-8F4C37CB5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8439" y="637776"/>
                        <a:ext cx="2235200" cy="183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4042B60-C4C1-49F2-8762-6D9896840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247058"/>
              </p:ext>
            </p:extLst>
          </p:nvPr>
        </p:nvGraphicFramePr>
        <p:xfrm>
          <a:off x="6658439" y="2575726"/>
          <a:ext cx="2235201" cy="183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2031480" imgH="1663200" progId="PhotoshopElements.Image.18">
                  <p:embed/>
                </p:oleObj>
              </mc:Choice>
              <mc:Fallback>
                <p:oleObj name="Image" r:id="rId6" imgW="2031480" imgH="1663200" progId="PhotoshopElements.Image.18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4042B60-C4C1-49F2-8762-6D9896840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58439" y="2575726"/>
                        <a:ext cx="2235201" cy="1830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D0654F6-7C85-41A6-8B7E-D00576A5FA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291041"/>
              </p:ext>
            </p:extLst>
          </p:nvPr>
        </p:nvGraphicFramePr>
        <p:xfrm>
          <a:off x="9048532" y="637776"/>
          <a:ext cx="2165484" cy="183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5257080" imgH="4444200" progId="PhotoshopElements.Image.18">
                  <p:embed/>
                </p:oleObj>
              </mc:Choice>
              <mc:Fallback>
                <p:oleObj name="Image" r:id="rId8" imgW="5257080" imgH="4444200" progId="PhotoshopElements.Image.18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0D0654F6-7C85-41A6-8B7E-D00576A5F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48532" y="637776"/>
                        <a:ext cx="2165484" cy="183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0AA5BA9-BFD1-4B46-8BA4-0BD8F1A64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41577"/>
              </p:ext>
            </p:extLst>
          </p:nvPr>
        </p:nvGraphicFramePr>
        <p:xfrm>
          <a:off x="9055919" y="2591853"/>
          <a:ext cx="2165485" cy="183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5257080" imgH="4444200" progId="PhotoshopElements.Image.18">
                  <p:embed/>
                </p:oleObj>
              </mc:Choice>
              <mc:Fallback>
                <p:oleObj name="Image" r:id="rId10" imgW="5257080" imgH="4444200" progId="PhotoshopElements.Image.18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70AA5BA9-BFD1-4B46-8BA4-0BD8F1A64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55919" y="2591853"/>
                        <a:ext cx="2165485" cy="1830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2F864D6-5E07-4293-BA46-5C8E57EEA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070166"/>
              </p:ext>
            </p:extLst>
          </p:nvPr>
        </p:nvGraphicFramePr>
        <p:xfrm>
          <a:off x="9055919" y="4574143"/>
          <a:ext cx="2165483" cy="1830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2" imgW="5257080" imgH="4444200" progId="PhotoshopElements.Image.18">
                  <p:embed/>
                </p:oleObj>
              </mc:Choice>
              <mc:Fallback>
                <p:oleObj name="Image" r:id="rId12" imgW="5257080" imgH="4444200" progId="PhotoshopElements.Image.18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22F864D6-5E07-4293-BA46-5C8E57EEA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55919" y="4574143"/>
                        <a:ext cx="2165483" cy="1830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F07C624-F3D1-40E2-908A-47644F648ED1}"/>
              </a:ext>
            </a:extLst>
          </p:cNvPr>
          <p:cNvSpPr txBox="1">
            <a:spLocks/>
          </p:cNvSpPr>
          <p:nvPr/>
        </p:nvSpPr>
        <p:spPr>
          <a:xfrm>
            <a:off x="6215308" y="1386073"/>
            <a:ext cx="443130" cy="50187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b="1" dirty="0"/>
              <a:t>A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F17E5D-8707-4AF3-A418-96C59E12F850}"/>
              </a:ext>
            </a:extLst>
          </p:cNvPr>
          <p:cNvSpPr txBox="1">
            <a:spLocks/>
          </p:cNvSpPr>
          <p:nvPr/>
        </p:nvSpPr>
        <p:spPr>
          <a:xfrm>
            <a:off x="6215308" y="3255951"/>
            <a:ext cx="443130" cy="50187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b="1" dirty="0"/>
              <a:t>B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5B41490-3F09-4F8D-B073-23D8670FA687}"/>
              </a:ext>
            </a:extLst>
          </p:cNvPr>
          <p:cNvSpPr txBox="1">
            <a:spLocks/>
          </p:cNvSpPr>
          <p:nvPr/>
        </p:nvSpPr>
        <p:spPr>
          <a:xfrm>
            <a:off x="6219971" y="5255800"/>
            <a:ext cx="443130" cy="50187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b="1" dirty="0"/>
              <a:t>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685D16-DD52-4151-96D5-D60FC57399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6121642"/>
            <a:ext cx="1790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590262"/>
            <a:ext cx="5117548" cy="46472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Diagnosis</a:t>
            </a:r>
          </a:p>
          <a:p>
            <a:pPr marL="0" indent="0">
              <a:buNone/>
            </a:pPr>
            <a:r>
              <a:rPr lang="en-US" dirty="0"/>
              <a:t>Doctors rely on a combination of methods including observing physical signs, blood tests, and often a chest X-ray.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Chest X-Ray</a:t>
            </a:r>
          </a:p>
          <a:p>
            <a:pPr marL="0" indent="0">
              <a:buNone/>
            </a:pPr>
            <a:r>
              <a:rPr lang="en-US" dirty="0"/>
              <a:t>Using x-ray images doctors distinguish between diseased lung vs healthy lung as follows</a:t>
            </a:r>
          </a:p>
          <a:p>
            <a:pPr marL="0" indent="0">
              <a:buNone/>
            </a:pPr>
            <a:r>
              <a:rPr lang="en-US" dirty="0"/>
              <a:t>White shadows represent areas where the beam is blocked by more dense tissues like bone. </a:t>
            </a:r>
          </a:p>
          <a:p>
            <a:pPr marL="0" indent="0">
              <a:buNone/>
            </a:pPr>
            <a:r>
              <a:rPr lang="en-US" dirty="0"/>
              <a:t>Darker shadows represent areas where the x-ray beam penetrates more easily such as in air filled tissues like the lungs.</a:t>
            </a:r>
          </a:p>
        </p:txBody>
      </p:sp>
      <p:pic>
        <p:nvPicPr>
          <p:cNvPr id="3" name="Picture 2" descr="A picture containing indoor, different&#10;&#10;Description automatically generated">
            <a:extLst>
              <a:ext uri="{FF2B5EF4-FFF2-40B4-BE49-F238E27FC236}">
                <a16:creationId xmlns:a16="http://schemas.microsoft.com/office/drawing/2014/main" id="{8B86FB95-4636-4678-B70E-E6AF9B488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6" t="-52290" r="24384" b="52290"/>
          <a:stretch/>
        </p:blipFill>
        <p:spPr>
          <a:xfrm>
            <a:off x="7302111" y="-2397696"/>
            <a:ext cx="3162852" cy="5930348"/>
          </a:xfrm>
          <a:prstGeom prst="rect">
            <a:avLst/>
          </a:prstGeom>
        </p:spPr>
      </p:pic>
      <p:pic>
        <p:nvPicPr>
          <p:cNvPr id="6" name="Picture 5" descr="A picture containing indoor, different&#10;&#10;Description automatically generated">
            <a:extLst>
              <a:ext uri="{FF2B5EF4-FFF2-40B4-BE49-F238E27FC236}">
                <a16:creationId xmlns:a16="http://schemas.microsoft.com/office/drawing/2014/main" id="{92360C00-068A-4355-A656-27121081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4" t="50000" r="28551"/>
          <a:stretch/>
        </p:blipFill>
        <p:spPr>
          <a:xfrm>
            <a:off x="7182999" y="3507779"/>
            <a:ext cx="2937564" cy="2804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1D1C0-FB06-44DC-A1AF-22B6B353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Use Case</a:t>
            </a:r>
          </a:p>
        </p:txBody>
      </p:sp>
      <p:pic>
        <p:nvPicPr>
          <p:cNvPr id="4" name="Picture Placeholder 3" descr="Surgeon examining digital brain scan on monitor with patient in the background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9" r="22549"/>
          <a:stretch/>
        </p:blipFill>
        <p:spPr>
          <a:xfrm>
            <a:off x="7593265" y="1848756"/>
            <a:ext cx="3404933" cy="413451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A59A4-8B6D-49C3-BFEF-350A6B671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this project we will attempt to create a machine learning model that will effectively automate what the doctor is doing when they screen a patient for pneumonia using x-ray images. </a:t>
            </a:r>
          </a:p>
          <a:p>
            <a:r>
              <a:rPr lang="en-US" dirty="0"/>
              <a:t>By training the model on a set of healthy and diseased lung X-ray images, it will be able to distinguish between the two types.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748B1-3A63-4AB4-A44B-8613E05B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426976"/>
            <a:ext cx="4275138" cy="46472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Source</a:t>
            </a:r>
            <a:r>
              <a:rPr lang="en-US" dirty="0"/>
              <a:t>:  Mendeley Data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Mendeley Data - Large Dataset of Labeled Optical Coherence Tomography (OCT) and Chest X-Ray Images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Dataset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CA" dirty="0"/>
              <a:t>7197 .jpeg image files of chest X-rays </a:t>
            </a:r>
          </a:p>
          <a:p>
            <a:r>
              <a:rPr lang="en-CA" dirty="0"/>
              <a:t>634 test images</a:t>
            </a:r>
          </a:p>
          <a:p>
            <a:r>
              <a:rPr lang="en-CA" dirty="0"/>
              <a:t>5232 training images</a:t>
            </a:r>
          </a:p>
          <a:p>
            <a:pPr marL="0" indent="0">
              <a:buNone/>
            </a:pPr>
            <a:r>
              <a:rPr lang="en-US" dirty="0"/>
              <a:t>Images are subdivided into two categories</a:t>
            </a:r>
          </a:p>
          <a:p>
            <a:r>
              <a:rPr lang="en-US" dirty="0"/>
              <a:t>Normal</a:t>
            </a:r>
          </a:p>
          <a:p>
            <a:r>
              <a:rPr lang="en-US" dirty="0"/>
              <a:t>Pneumonia (virus or bacteria)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642A3-33A6-4C3F-8695-A07DE1FE744B}"/>
              </a:ext>
            </a:extLst>
          </p:cNvPr>
          <p:cNvSpPr txBox="1"/>
          <p:nvPr/>
        </p:nvSpPr>
        <p:spPr>
          <a:xfrm>
            <a:off x="5468940" y="4881624"/>
            <a:ext cx="639727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Data source citation:</a:t>
            </a:r>
          </a:p>
          <a:p>
            <a:r>
              <a:rPr lang="en-CA" dirty="0" err="1"/>
              <a:t>Kermany</a:t>
            </a:r>
            <a:r>
              <a:rPr lang="en-CA" dirty="0"/>
              <a:t>, Daniel; Zhang, Kang; </a:t>
            </a:r>
            <a:r>
              <a:rPr lang="en-CA" dirty="0" err="1"/>
              <a:t>Goldbaum</a:t>
            </a:r>
            <a:r>
              <a:rPr lang="en-CA" dirty="0"/>
              <a:t>, Michael (2018), “Large Dataset of Labeled Optical Coherence Tomography (OCT) and Chest X-Ray Images”, Mendeley Data, V3, </a:t>
            </a:r>
            <a:r>
              <a:rPr lang="en-CA" dirty="0" err="1"/>
              <a:t>doi</a:t>
            </a:r>
            <a:r>
              <a:rPr lang="en-CA" dirty="0"/>
              <a:t>: 10.17632/rscbjbr9sj.3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08F022-24E2-42B0-85C0-5DAE01CB0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4"/>
          <a:stretch/>
        </p:blipFill>
        <p:spPr>
          <a:xfrm>
            <a:off x="6237289" y="846851"/>
            <a:ext cx="2038350" cy="396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673BC-C093-4884-ABC6-7EA94D7FD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8" b="34014"/>
          <a:stretch/>
        </p:blipFill>
        <p:spPr>
          <a:xfrm>
            <a:off x="9208742" y="852974"/>
            <a:ext cx="2124075" cy="3963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5B065A-D121-43F4-A160-45863F706C8D}"/>
              </a:ext>
            </a:extLst>
          </p:cNvPr>
          <p:cNvSpPr txBox="1"/>
          <p:nvPr/>
        </p:nvSpPr>
        <p:spPr>
          <a:xfrm>
            <a:off x="6422571" y="489857"/>
            <a:ext cx="158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94911-589F-4F8D-A353-5D174E63B0A7}"/>
              </a:ext>
            </a:extLst>
          </p:cNvPr>
          <p:cNvSpPr txBox="1"/>
          <p:nvPr/>
        </p:nvSpPr>
        <p:spPr>
          <a:xfrm>
            <a:off x="9339942" y="489857"/>
            <a:ext cx="194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Pneumonia images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66A9B-10D3-44C5-82C2-B052B7042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4"/>
            <a:ext cx="6818087" cy="664358"/>
          </a:xfrm>
        </p:spPr>
        <p:txBody>
          <a:bodyPr/>
          <a:lstStyle/>
          <a:p>
            <a:r>
              <a:rPr lang="en-US" sz="3600" dirty="0"/>
              <a:t>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590262"/>
            <a:ext cx="4275138" cy="46472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TensorFlow Deep learning model</a:t>
            </a:r>
          </a:p>
          <a:p>
            <a:r>
              <a:rPr lang="en-US" dirty="0"/>
              <a:t>Image classifier on two categories (normal / pneumonia)</a:t>
            </a:r>
          </a:p>
          <a:p>
            <a:pPr marL="0" indent="0">
              <a:buNone/>
            </a:pPr>
            <a:r>
              <a:rPr lang="en-US" b="1" dirty="0"/>
              <a:t>Rest API</a:t>
            </a:r>
          </a:p>
          <a:p>
            <a:r>
              <a:rPr lang="en-US" dirty="0"/>
              <a:t>Model is saved and exposed using a Flask Web API project and packaged up in a Docker container </a:t>
            </a:r>
          </a:p>
          <a:p>
            <a:r>
              <a:rPr lang="en-US" dirty="0"/>
              <a:t>Deployable on any machine or cloud service for example IBM Code Engine</a:t>
            </a:r>
          </a:p>
          <a:p>
            <a:r>
              <a:rPr lang="en-US" dirty="0"/>
              <a:t>Rest API endpoint accepts an X-Ray image and returns the classification (normal or pneumonia) with a probability score.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29965-5AB9-4C9A-96EF-DB198D21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6380238"/>
            <a:ext cx="1790700" cy="268263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1BF0387F-AF0D-45AC-970A-5033B7067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309" y="3111759"/>
            <a:ext cx="914400" cy="914400"/>
          </a:xfrm>
          <a:prstGeom prst="rect">
            <a:avLst/>
          </a:prstGeom>
        </p:spPr>
      </p:pic>
      <p:pic>
        <p:nvPicPr>
          <p:cNvPr id="12" name="Graphic 11" descr="Monitor outline">
            <a:extLst>
              <a:ext uri="{FF2B5EF4-FFF2-40B4-BE49-F238E27FC236}">
                <a16:creationId xmlns:a16="http://schemas.microsoft.com/office/drawing/2014/main" id="{93C5408D-4E48-4982-9A70-C28ECC3D1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746" y="311175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A10011-5A40-413F-902F-B8936FE1FFD0}"/>
              </a:ext>
            </a:extLst>
          </p:cNvPr>
          <p:cNvSpPr/>
          <p:nvPr/>
        </p:nvSpPr>
        <p:spPr>
          <a:xfrm>
            <a:off x="9495963" y="3281881"/>
            <a:ext cx="1483568" cy="56797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REST API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532C6F-7EE2-49DD-9BC5-9F45097D35B2}"/>
              </a:ext>
            </a:extLst>
          </p:cNvPr>
          <p:cNvCxnSpPr>
            <a:cxnSpLocks/>
          </p:cNvCxnSpPr>
          <p:nvPr/>
        </p:nvCxnSpPr>
        <p:spPr>
          <a:xfrm>
            <a:off x="8250866" y="1469572"/>
            <a:ext cx="0" cy="1730828"/>
          </a:xfrm>
          <a:prstGeom prst="line">
            <a:avLst/>
          </a:prstGeom>
          <a:ln w="158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F3CB7789-AAA3-4871-9091-CE7C912640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8109" y="3069227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67E914-1FC4-4E4A-9802-3768868E254E}"/>
              </a:ext>
            </a:extLst>
          </p:cNvPr>
          <p:cNvCxnSpPr>
            <a:cxnSpLocks/>
          </p:cNvCxnSpPr>
          <p:nvPr/>
        </p:nvCxnSpPr>
        <p:spPr>
          <a:xfrm>
            <a:off x="8250866" y="3822912"/>
            <a:ext cx="0" cy="1730828"/>
          </a:xfrm>
          <a:prstGeom prst="line">
            <a:avLst/>
          </a:prstGeom>
          <a:ln w="158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E83917-F285-4FE2-A83E-22EC6A6E913C}"/>
              </a:ext>
            </a:extLst>
          </p:cNvPr>
          <p:cNvSpPr txBox="1"/>
          <p:nvPr/>
        </p:nvSpPr>
        <p:spPr>
          <a:xfrm>
            <a:off x="7793792" y="1100240"/>
            <a:ext cx="93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Internet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69B96A-EE3B-4B67-A281-C467FC685B3C}"/>
              </a:ext>
            </a:extLst>
          </p:cNvPr>
          <p:cNvSpPr/>
          <p:nvPr/>
        </p:nvSpPr>
        <p:spPr>
          <a:xfrm>
            <a:off x="8885546" y="2692316"/>
            <a:ext cx="2729526" cy="2230557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EDC63-6C0E-438C-8A32-AF68B79A37BE}"/>
              </a:ext>
            </a:extLst>
          </p:cNvPr>
          <p:cNvSpPr txBox="1"/>
          <p:nvPr/>
        </p:nvSpPr>
        <p:spPr>
          <a:xfrm>
            <a:off x="9661335" y="2507651"/>
            <a:ext cx="114807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en-CA" dirty="0"/>
              <a:t>IBM Cloud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480DDA-1704-41D3-A298-06CA31BA7BCC}"/>
              </a:ext>
            </a:extLst>
          </p:cNvPr>
          <p:cNvSpPr txBox="1"/>
          <p:nvPr/>
        </p:nvSpPr>
        <p:spPr>
          <a:xfrm>
            <a:off x="5909804" y="4053813"/>
            <a:ext cx="71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Client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42516E-A2EF-4047-906C-AF29E52CBD02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6273709" y="3568959"/>
            <a:ext cx="1530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896024-157D-447B-A3B4-B525F4ABEA4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341146" y="3568959"/>
            <a:ext cx="5236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A3B3EE-AB39-4C0A-9242-F3688CDDBA91}"/>
              </a:ext>
            </a:extLst>
          </p:cNvPr>
          <p:cNvCxnSpPr/>
          <p:nvPr/>
        </p:nvCxnSpPr>
        <p:spPr>
          <a:xfrm>
            <a:off x="8727830" y="3572536"/>
            <a:ext cx="672436" cy="0"/>
          </a:xfrm>
          <a:prstGeom prst="line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4FBE0E-C97C-403D-BA02-2F5F41975F3A}"/>
              </a:ext>
            </a:extLst>
          </p:cNvPr>
          <p:cNvCxnSpPr/>
          <p:nvPr/>
        </p:nvCxnSpPr>
        <p:spPr>
          <a:xfrm>
            <a:off x="8731371" y="3703670"/>
            <a:ext cx="672436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ylinder 31">
            <a:extLst>
              <a:ext uri="{FF2B5EF4-FFF2-40B4-BE49-F238E27FC236}">
                <a16:creationId xmlns:a16="http://schemas.microsoft.com/office/drawing/2014/main" id="{B9101E49-24A0-49A8-BC4B-685703205B90}"/>
              </a:ext>
            </a:extLst>
          </p:cNvPr>
          <p:cNvSpPr/>
          <p:nvPr/>
        </p:nvSpPr>
        <p:spPr>
          <a:xfrm>
            <a:off x="9495963" y="4232956"/>
            <a:ext cx="1483548" cy="41293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CAD8EC-708B-4C99-AD19-FD41F3F75622}"/>
              </a:ext>
            </a:extLst>
          </p:cNvPr>
          <p:cNvCxnSpPr>
            <a:stCxn id="13" idx="2"/>
            <a:endCxn id="32" idx="1"/>
          </p:cNvCxnSpPr>
          <p:nvPr/>
        </p:nvCxnSpPr>
        <p:spPr>
          <a:xfrm flipH="1">
            <a:off x="10237737" y="3849859"/>
            <a:ext cx="10" cy="383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0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1676</TotalTime>
  <Words>1044</Words>
  <Application>Microsoft Office PowerPoint</Application>
  <PresentationFormat>Widescreen</PresentationFormat>
  <Paragraphs>239</Paragraphs>
  <Slides>27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Corbel</vt:lpstr>
      <vt:lpstr>Helvetica Neue</vt:lpstr>
      <vt:lpstr>Wingdings</vt:lpstr>
      <vt:lpstr>Office Theme</vt:lpstr>
      <vt:lpstr>Image</vt:lpstr>
      <vt:lpstr>Pneumonia Detection</vt:lpstr>
      <vt:lpstr>Summary</vt:lpstr>
      <vt:lpstr>Part 1 Stakeholder Presentation</vt:lpstr>
      <vt:lpstr>Background</vt:lpstr>
      <vt:lpstr>Background</vt:lpstr>
      <vt:lpstr>Background</vt:lpstr>
      <vt:lpstr>Use Case</vt:lpstr>
      <vt:lpstr>Dataset</vt:lpstr>
      <vt:lpstr>Solution</vt:lpstr>
      <vt:lpstr>Part 2 Data Science Presentation</vt:lpstr>
      <vt:lpstr>Architectural Choices </vt:lpstr>
      <vt:lpstr>Data Quality Assessment </vt:lpstr>
      <vt:lpstr>Data Quality Assessment </vt:lpstr>
      <vt:lpstr>Data Quality Assessment </vt:lpstr>
      <vt:lpstr>Data Preprocessing </vt:lpstr>
      <vt:lpstr>Image augmentation </vt:lpstr>
      <vt:lpstr>Feature Engineering </vt:lpstr>
      <vt:lpstr>Model Performance Indicators </vt:lpstr>
      <vt:lpstr>Model Selection </vt:lpstr>
      <vt:lpstr>Model Selection </vt:lpstr>
      <vt:lpstr>Model Selection </vt:lpstr>
      <vt:lpstr>Model Selection </vt:lpstr>
      <vt:lpstr>Selected Model Performance </vt:lpstr>
      <vt:lpstr>Model Architecture – CNN 2 </vt:lpstr>
      <vt:lpstr>Model Architecture – CNN 2 </vt:lpstr>
      <vt:lpstr>Conclusion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Chest X-Ray Classification</dc:title>
  <dc:creator>Salvatore Salpietro</dc:creator>
  <cp:lastModifiedBy>Salvatore Salpietro</cp:lastModifiedBy>
  <cp:revision>121</cp:revision>
  <dcterms:created xsi:type="dcterms:W3CDTF">2021-01-26T02:36:09Z</dcterms:created>
  <dcterms:modified xsi:type="dcterms:W3CDTF">2021-03-22T00:50:56Z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